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02" r:id="rId7"/>
    <p:sldId id="303" r:id="rId8"/>
    <p:sldId id="304" r:id="rId9"/>
    <p:sldId id="312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2" autoAdjust="0"/>
    <p:restoredTop sz="94619" autoAdjust="0"/>
  </p:normalViewPr>
  <p:slideViewPr>
    <p:cSldViewPr snapToGrid="0">
      <p:cViewPr>
        <p:scale>
          <a:sx n="75" d="100"/>
          <a:sy n="75" d="100"/>
        </p:scale>
        <p:origin x="348" y="6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18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7939" y="640080"/>
            <a:ext cx="3659246" cy="2850320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Gas Exchange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939" y="3812135"/>
            <a:ext cx="3659246" cy="1596655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Chapter 11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ACE7902-F1BE-4991-8F03-A8B39FF2A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470" y="643467"/>
            <a:ext cx="8279059" cy="5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1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38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ED4E54-F343-4B27-8889-DCB436A72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785" y="801792"/>
            <a:ext cx="8021059" cy="540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62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9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1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F4308-48AE-4E65-9F63-39CB809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332" y="801793"/>
            <a:ext cx="7695761" cy="539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65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9D9A0B-04F0-4B82-9BFC-C7AC025DF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56" y="1276710"/>
            <a:ext cx="10337292" cy="440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62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2EB0-FA9E-47CE-AB85-ED901C91E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129" y="150658"/>
            <a:ext cx="3517567" cy="910145"/>
          </a:xfrm>
        </p:spPr>
        <p:txBody>
          <a:bodyPr/>
          <a:lstStyle/>
          <a:p>
            <a:r>
              <a:rPr lang="en-US" dirty="0"/>
              <a:t>Breathing Rate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21BD4D-3A9E-4973-A4A1-F92125F8D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1619284"/>
            <a:ext cx="5927725" cy="368134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5C2AC5-4CBE-4A31-8A1E-5AC6CB087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9049" y="1123406"/>
            <a:ext cx="4157932" cy="5734594"/>
          </a:xfrm>
        </p:spPr>
        <p:txBody>
          <a:bodyPr/>
          <a:lstStyle/>
          <a:p>
            <a:pPr marL="304165" marR="260985" indent="-228600">
              <a:lnSpc>
                <a:spcPct val="109300"/>
              </a:lnSpc>
              <a:spcBef>
                <a:spcPts val="815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5" dirty="0">
                <a:latin typeface="Calibri"/>
                <a:cs typeface="Calibri"/>
              </a:rPr>
              <a:t> number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of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inhalations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and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exhalations</a:t>
            </a:r>
            <a:r>
              <a:rPr lang="en-US" sz="1800" spc="-1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per </a:t>
            </a:r>
            <a:r>
              <a:rPr lang="en-US" sz="1800" spc="-5" dirty="0">
                <a:latin typeface="Calibri"/>
                <a:cs typeface="Calibri"/>
              </a:rPr>
              <a:t>minute</a:t>
            </a:r>
            <a:r>
              <a:rPr lang="en-US" sz="1800" spc="-1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at</a:t>
            </a:r>
            <a:r>
              <a:rPr lang="en-US" sz="1800" spc="-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rest is</a:t>
            </a:r>
            <a:r>
              <a:rPr lang="en-US" sz="1800" spc="1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about</a:t>
            </a:r>
            <a:r>
              <a:rPr lang="en-US" sz="1800" spc="-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16 </a:t>
            </a:r>
            <a:r>
              <a:rPr lang="en-US" sz="1800" spc="-305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times.</a:t>
            </a:r>
            <a:endParaRPr lang="en-US" sz="1800" dirty="0">
              <a:latin typeface="Calibri"/>
              <a:cs typeface="Calibri"/>
            </a:endParaRPr>
          </a:p>
          <a:p>
            <a:pPr marL="304165" marR="316230" indent="-228600">
              <a:lnSpc>
                <a:spcPct val="109300"/>
              </a:lnSpc>
              <a:spcBef>
                <a:spcPts val="815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5" dirty="0">
                <a:latin typeface="Calibri"/>
                <a:cs typeface="Calibri"/>
              </a:rPr>
              <a:t> number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of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inhalations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and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exhalations</a:t>
            </a:r>
            <a:r>
              <a:rPr lang="en-US" sz="1800" spc="-1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per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minute</a:t>
            </a:r>
            <a:r>
              <a:rPr lang="en-US" sz="1800" spc="-1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during</a:t>
            </a:r>
            <a:r>
              <a:rPr lang="en-US" sz="1800" spc="-5" dirty="0">
                <a:latin typeface="Calibri"/>
                <a:cs typeface="Calibri"/>
              </a:rPr>
              <a:t> exercise</a:t>
            </a:r>
            <a:r>
              <a:rPr lang="en-US" sz="1800" dirty="0">
                <a:latin typeface="Calibri"/>
                <a:cs typeface="Calibri"/>
              </a:rPr>
              <a:t> is </a:t>
            </a:r>
            <a:r>
              <a:rPr lang="en-US" sz="1800" spc="-30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about</a:t>
            </a:r>
            <a:r>
              <a:rPr lang="en-US" sz="1800" spc="-1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40</a:t>
            </a:r>
            <a:r>
              <a:rPr lang="en-US" sz="1800" spc="-1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times.</a:t>
            </a:r>
          </a:p>
          <a:p>
            <a:pPr marL="304165">
              <a:lnSpc>
                <a:spcPct val="100000"/>
              </a:lnSpc>
            </a:pPr>
            <a:r>
              <a:rPr lang="en-US" sz="1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Exercise</a:t>
            </a:r>
            <a:r>
              <a:rPr lang="en-US" sz="14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sz="1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and breathing</a:t>
            </a:r>
            <a:r>
              <a:rPr lang="en-US" sz="14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sz="14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rate</a:t>
            </a:r>
            <a:endParaRPr lang="en-US" sz="1400" b="1" u="sng" dirty="0">
              <a:latin typeface="Calibri"/>
              <a:cs typeface="Calibri"/>
            </a:endParaRPr>
          </a:p>
          <a:p>
            <a:pPr marL="304165" marR="43180" indent="-228600">
              <a:lnSpc>
                <a:spcPct val="109600"/>
              </a:lnSpc>
              <a:spcBef>
                <a:spcPts val="815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During</a:t>
            </a:r>
            <a:r>
              <a:rPr lang="en-US" sz="1600" spc="-5" dirty="0">
                <a:solidFill>
                  <a:schemeClr val="bg1"/>
                </a:solidFill>
                <a:latin typeface="Calibri"/>
                <a:cs typeface="Calibri"/>
              </a:rPr>
              <a:t> exercise </a:t>
            </a: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en-US" sz="16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Calibri"/>
                <a:cs typeface="Calibri"/>
              </a:rPr>
              <a:t>muscles</a:t>
            </a: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Calibri"/>
                <a:cs typeface="Calibri"/>
              </a:rPr>
              <a:t>work </a:t>
            </a: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hard,</a:t>
            </a:r>
            <a:r>
              <a:rPr lang="en-US" sz="1600" spc="-5" dirty="0">
                <a:solidFill>
                  <a:schemeClr val="bg1"/>
                </a:solidFill>
                <a:latin typeface="Calibri"/>
                <a:cs typeface="Calibri"/>
              </a:rPr>
              <a:t> and </a:t>
            </a: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need</a:t>
            </a:r>
            <a:r>
              <a:rPr lang="en-US" sz="16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en-US" sz="16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Calibri"/>
                <a:cs typeface="Calibri"/>
              </a:rPr>
              <a:t>release</a:t>
            </a: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Calibri"/>
                <a:cs typeface="Calibri"/>
              </a:rPr>
              <a:t>more energy</a:t>
            </a:r>
            <a:r>
              <a:rPr lang="en-US" sz="16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by </a:t>
            </a:r>
            <a:r>
              <a:rPr lang="en-US" sz="1600" spc="-30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Calibri"/>
                <a:cs typeface="Calibri"/>
              </a:rPr>
              <a:t>respiration.</a:t>
            </a:r>
            <a:r>
              <a:rPr lang="en-US" sz="160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Greater</a:t>
            </a:r>
            <a:r>
              <a:rPr lang="en-US" sz="16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Calibri"/>
                <a:cs typeface="Calibri"/>
              </a:rPr>
              <a:t>volumes</a:t>
            </a:r>
            <a:r>
              <a:rPr lang="en-US" sz="16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Calibri"/>
                <a:cs typeface="Calibri"/>
              </a:rPr>
              <a:t>of</a:t>
            </a: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Calibri"/>
                <a:cs typeface="Calibri"/>
              </a:rPr>
              <a:t>air</a:t>
            </a:r>
            <a:r>
              <a:rPr lang="en-US" sz="16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Calibri"/>
                <a:cs typeface="Calibri"/>
              </a:rPr>
              <a:t>must</a:t>
            </a: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Calibri"/>
                <a:cs typeface="Calibri"/>
              </a:rPr>
              <a:t>therefore </a:t>
            </a: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be</a:t>
            </a:r>
            <a:r>
              <a:rPr lang="en-US" sz="16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breathed</a:t>
            </a:r>
            <a:r>
              <a:rPr lang="en-US" sz="16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600" spc="10" dirty="0">
                <a:solidFill>
                  <a:schemeClr val="bg1"/>
                </a:solidFill>
                <a:latin typeface="Calibri"/>
                <a:cs typeface="Calibri"/>
              </a:rPr>
              <a:t>in</a:t>
            </a:r>
            <a:r>
              <a:rPr lang="en-US" sz="16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600" spc="-5" dirty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lang="en-US" sz="16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out, </a:t>
            </a:r>
            <a:r>
              <a:rPr lang="en-US" sz="16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by:</a:t>
            </a:r>
          </a:p>
          <a:p>
            <a:pPr marL="304165" marR="43180" indent="-228600">
              <a:lnSpc>
                <a:spcPct val="109600"/>
              </a:lnSpc>
              <a:spcBef>
                <a:spcPts val="815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lang="en-US" sz="1600" spc="-5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Increasing</a:t>
            </a:r>
            <a:r>
              <a:rPr lang="en-US" sz="1600" spc="-10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the</a:t>
            </a:r>
            <a:r>
              <a:rPr lang="en-US" sz="1600" spc="-10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breathing</a:t>
            </a:r>
            <a:r>
              <a:rPr lang="en-US" sz="1600" spc="-10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rate</a:t>
            </a:r>
            <a:r>
              <a:rPr lang="en-US" sz="1600" spc="-5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–</a:t>
            </a:r>
            <a:r>
              <a:rPr lang="en-US" sz="1600" spc="-10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 </a:t>
            </a:r>
            <a:r>
              <a:rPr lang="en-US" sz="1600" spc="-5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more</a:t>
            </a:r>
            <a:r>
              <a:rPr lang="en-US" sz="1600" spc="-10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breaths </a:t>
            </a:r>
            <a:r>
              <a:rPr lang="en-US" sz="1600" spc="-5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per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 </a:t>
            </a:r>
            <a:r>
              <a:rPr lang="en-US" sz="1600" spc="-5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minute.</a:t>
            </a:r>
            <a:endParaRPr lang="en-US" sz="1600" dirty="0">
              <a:solidFill>
                <a:schemeClr val="bg1"/>
              </a:solidFill>
              <a:highlight>
                <a:srgbClr val="000000"/>
              </a:highlight>
              <a:latin typeface="Calibri"/>
              <a:cs typeface="Calibri"/>
            </a:endParaRPr>
          </a:p>
          <a:p>
            <a:pPr marL="304165" marR="43180" indent="-228600">
              <a:lnSpc>
                <a:spcPct val="109600"/>
              </a:lnSpc>
              <a:spcBef>
                <a:spcPts val="815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lang="en-US" sz="1600" spc="-5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Increasing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the </a:t>
            </a:r>
            <a:r>
              <a:rPr lang="en-US" sz="1600" spc="-5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volume of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air </a:t>
            </a:r>
            <a:r>
              <a:rPr lang="en-US" sz="1600" spc="-5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breathed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in </a:t>
            </a:r>
            <a:r>
              <a:rPr lang="en-US" sz="1600" spc="-5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and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out </a:t>
            </a:r>
            <a:r>
              <a:rPr lang="en-US" sz="1600" spc="-5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per breath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- </a:t>
            </a:r>
            <a:r>
              <a:rPr lang="en-US" sz="1600" spc="-5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more </a:t>
            </a:r>
            <a:r>
              <a:rPr lang="en-US" sz="1600" spc="-305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air</a:t>
            </a:r>
            <a:r>
              <a:rPr lang="en-US" sz="1600" spc="-5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 per</a:t>
            </a:r>
            <a:r>
              <a:rPr lang="en-US" sz="1600" spc="-15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 </a:t>
            </a:r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  <a:latin typeface="Calibri"/>
                <a:cs typeface="Calibri"/>
              </a:rPr>
              <a:t>minute</a:t>
            </a:r>
          </a:p>
          <a:p>
            <a:pPr marL="304165" marR="316230" indent="-228600">
              <a:lnSpc>
                <a:spcPct val="109300"/>
              </a:lnSpc>
              <a:spcBef>
                <a:spcPts val="815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endParaRPr lang="en-US" sz="1800" dirty="0">
              <a:latin typeface="Calibri"/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931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821C40-AFAD-4087-B725-41F5B0E38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56" y="2534205"/>
            <a:ext cx="10337292" cy="271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56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E9998-3709-4AA4-B932-213A2D023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753" y="905933"/>
            <a:ext cx="9930498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82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A8DF7-A0ED-49EF-993C-C2BCE151B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stimulates increased breathing during exercise?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DF5D9-A383-4884-A9E6-7CC9FDF95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Vigorous exercise:</a:t>
            </a:r>
          </a:p>
          <a:p>
            <a:r>
              <a:rPr lang="en-US" dirty="0"/>
              <a:t>Rate of aerobic respiration increases, so more CO2 released into blood stream</a:t>
            </a:r>
          </a:p>
          <a:p>
            <a:r>
              <a:rPr lang="en-US" dirty="0"/>
              <a:t>High CO2 stimulates the respiratory center in brain</a:t>
            </a:r>
          </a:p>
          <a:p>
            <a:r>
              <a:rPr lang="en-US" dirty="0"/>
              <a:t>Impulses from brain are transmitted to stimulate breathing organs to increase the rate of breathing</a:t>
            </a:r>
          </a:p>
          <a:p>
            <a:r>
              <a:rPr lang="en-US" dirty="0"/>
              <a:t>As a result: </a:t>
            </a:r>
          </a:p>
          <a:p>
            <a:r>
              <a:rPr lang="en-US" sz="2000" dirty="0">
                <a:latin typeface="Calibri"/>
                <a:cs typeface="Calibri"/>
              </a:rPr>
              <a:t>The</a:t>
            </a:r>
            <a:r>
              <a:rPr lang="en-US" sz="2000" spc="-10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carbon</a:t>
            </a:r>
            <a:r>
              <a:rPr lang="en-US" sz="2000" spc="-10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dioxide</a:t>
            </a:r>
            <a:r>
              <a:rPr lang="en-US" sz="2000" spc="-1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is</a:t>
            </a:r>
            <a:r>
              <a:rPr lang="en-US" sz="2000" spc="-10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removed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faster.</a:t>
            </a:r>
          </a:p>
          <a:p>
            <a:r>
              <a:rPr lang="en-US" sz="2000" spc="-5" dirty="0">
                <a:latin typeface="Calibri"/>
                <a:cs typeface="Calibri"/>
              </a:rPr>
              <a:t>Allow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more oxygen</a:t>
            </a:r>
            <a:r>
              <a:rPr lang="en-US" sz="2000" spc="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to</a:t>
            </a:r>
            <a:r>
              <a:rPr lang="en-US" sz="2000" spc="5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dissolve</a:t>
            </a:r>
            <a:r>
              <a:rPr lang="en-US" sz="2000" spc="-1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in</a:t>
            </a:r>
            <a:r>
              <a:rPr lang="en-US" sz="2000" spc="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the</a:t>
            </a:r>
            <a:r>
              <a:rPr lang="en-US" sz="2000" spc="-15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blood</a:t>
            </a:r>
            <a:r>
              <a:rPr lang="en-US" sz="2000" spc="5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and</a:t>
            </a:r>
            <a:r>
              <a:rPr lang="en-US" sz="2000" spc="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supply</a:t>
            </a:r>
            <a:r>
              <a:rPr lang="en-US" sz="2000" spc="-5" dirty="0">
                <a:latin typeface="Calibri"/>
                <a:cs typeface="Calibri"/>
              </a:rPr>
              <a:t> the active muscles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256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B01F-D75B-4519-A221-C0668A0C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Effects</a:t>
            </a:r>
            <a:r>
              <a:rPr lang="en-US" sz="48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sz="4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lang="en-US" sz="48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sz="4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tobacco</a:t>
            </a:r>
            <a:r>
              <a:rPr lang="en-US" sz="48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sz="4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smoke and</a:t>
            </a:r>
            <a:r>
              <a:rPr lang="en-US" sz="4800" b="1" i="1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sz="48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air</a:t>
            </a:r>
            <a:r>
              <a:rPr lang="en-US" sz="4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pollution</a:t>
            </a:r>
            <a:r>
              <a:rPr lang="en-US" sz="4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sz="4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on</a:t>
            </a:r>
            <a:r>
              <a:rPr lang="en-US" sz="48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sz="4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gaseous</a:t>
            </a:r>
            <a:r>
              <a:rPr lang="en-US" sz="48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sz="4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exchange</a:t>
            </a:r>
            <a:r>
              <a:rPr lang="en-US" sz="4800" b="1" i="1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sz="4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structures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7A8FB-F09E-43AE-B4B0-0D7A55067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 marR="338455">
              <a:lnSpc>
                <a:spcPct val="157100"/>
              </a:lnSpc>
            </a:pPr>
            <a:r>
              <a:rPr lang="en-US" sz="20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Short</a:t>
            </a:r>
            <a:r>
              <a:rPr lang="en-US" sz="20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sz="20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term</a:t>
            </a:r>
            <a:r>
              <a:rPr lang="en-US" sz="20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sz="20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effects</a:t>
            </a:r>
            <a:r>
              <a:rPr lang="en-US" sz="20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sz="20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lang="en-US" sz="20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sz="20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tobacco</a:t>
            </a:r>
            <a:r>
              <a:rPr lang="en-US" sz="20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sz="20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smoke</a:t>
            </a:r>
            <a:endParaRPr lang="en-US" sz="2000" dirty="0">
              <a:latin typeface="Calibri"/>
              <a:cs typeface="Calibri"/>
            </a:endParaRPr>
          </a:p>
          <a:p>
            <a:pPr marL="469265" indent="-2286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Calibri"/>
                <a:cs typeface="Calibri"/>
              </a:rPr>
              <a:t>Bronchioles</a:t>
            </a:r>
            <a:r>
              <a:rPr lang="en-US" sz="2000" spc="-15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constrict;</a:t>
            </a:r>
            <a:endParaRPr lang="en-US" sz="2000" dirty="0">
              <a:latin typeface="Calibri"/>
              <a:cs typeface="Calibri"/>
            </a:endParaRPr>
          </a:p>
          <a:p>
            <a:pPr marL="469265" indent="-228600">
              <a:lnSpc>
                <a:spcPct val="100000"/>
              </a:lnSpc>
              <a:spcBef>
                <a:spcPts val="969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en-US" sz="2000" dirty="0">
                <a:latin typeface="Calibri"/>
                <a:cs typeface="Calibri"/>
              </a:rPr>
              <a:t>Cilia</a:t>
            </a:r>
            <a:r>
              <a:rPr lang="en-US" sz="2000" spc="-1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lining</a:t>
            </a:r>
            <a:r>
              <a:rPr lang="en-US" sz="2000" spc="-20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air</a:t>
            </a:r>
            <a:r>
              <a:rPr lang="en-US" sz="2000" spc="-10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passages</a:t>
            </a:r>
            <a:r>
              <a:rPr lang="en-US" sz="2000" spc="-10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stop</a:t>
            </a:r>
            <a:r>
              <a:rPr lang="en-US" sz="2000" spc="-2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beating;</a:t>
            </a:r>
          </a:p>
          <a:p>
            <a:pPr marL="469265" indent="-2286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Calibri"/>
                <a:cs typeface="Calibri"/>
              </a:rPr>
              <a:t>Lining</a:t>
            </a:r>
            <a:r>
              <a:rPr lang="en-US" sz="2000" spc="-20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produces</a:t>
            </a:r>
            <a:r>
              <a:rPr lang="en-US" sz="2000" spc="-25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more</a:t>
            </a:r>
            <a:r>
              <a:rPr lang="en-US" sz="2000" spc="-1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mucus.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23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4D74F9-5F75-4D0E-9894-269F30200137}"/>
              </a:ext>
            </a:extLst>
          </p:cNvPr>
          <p:cNvSpPr txBox="1"/>
          <p:nvPr/>
        </p:nvSpPr>
        <p:spPr>
          <a:xfrm>
            <a:off x="0" y="178633"/>
            <a:ext cx="12249150" cy="6828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lang="en-US" sz="1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Long</a:t>
            </a:r>
            <a:r>
              <a:rPr lang="en-US" sz="18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sz="1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term</a:t>
            </a:r>
            <a:r>
              <a:rPr lang="en-US" sz="1800" b="1" i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sz="1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effects</a:t>
            </a:r>
            <a:endParaRPr lang="en-US"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lang="en-US" sz="18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Chronic</a:t>
            </a:r>
            <a:r>
              <a:rPr lang="en-US" sz="1800" b="1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sz="18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bronchitis</a:t>
            </a:r>
            <a:endParaRPr lang="en-US" sz="1800" dirty="0">
              <a:latin typeface="Calibri"/>
              <a:cs typeface="Calibri"/>
            </a:endParaRPr>
          </a:p>
          <a:p>
            <a:pPr marL="12700" marR="154305">
              <a:lnSpc>
                <a:spcPct val="109300"/>
              </a:lnSpc>
              <a:spcBef>
                <a:spcPts val="815"/>
              </a:spcBef>
            </a:pPr>
            <a:r>
              <a:rPr lang="en-US" sz="1800" spc="-5" dirty="0">
                <a:latin typeface="Calibri"/>
                <a:cs typeface="Calibri"/>
              </a:rPr>
              <a:t>Tar </a:t>
            </a:r>
            <a:r>
              <a:rPr lang="en-US" sz="1800" dirty="0">
                <a:latin typeface="Calibri"/>
                <a:cs typeface="Calibri"/>
              </a:rPr>
              <a:t>in </a:t>
            </a:r>
            <a:r>
              <a:rPr lang="en-US" sz="1800" spc="-5" dirty="0">
                <a:latin typeface="Calibri"/>
                <a:cs typeface="Calibri"/>
              </a:rPr>
              <a:t>smoke stops</a:t>
            </a:r>
            <a:r>
              <a:rPr lang="en-US" sz="1800" dirty="0">
                <a:latin typeface="Calibri"/>
                <a:cs typeface="Calibri"/>
              </a:rPr>
              <a:t> beating</a:t>
            </a:r>
            <a:r>
              <a:rPr lang="en-US" sz="1800" spc="-1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of cilia</a:t>
            </a:r>
            <a:r>
              <a:rPr lang="en-US" sz="1800" dirty="0">
                <a:latin typeface="Calibri"/>
                <a:cs typeface="Calibri"/>
              </a:rPr>
              <a:t> in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air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passages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and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also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excess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of</a:t>
            </a:r>
            <a:r>
              <a:rPr lang="en-US" sz="1800" spc="-1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mucus </a:t>
            </a:r>
            <a:r>
              <a:rPr lang="en-US" sz="1800" spc="-30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collects </a:t>
            </a:r>
            <a:r>
              <a:rPr lang="en-US" sz="1800" spc="-10" dirty="0">
                <a:latin typeface="Calibri"/>
                <a:cs typeface="Calibri"/>
              </a:rPr>
              <a:t>in</a:t>
            </a:r>
            <a:r>
              <a:rPr lang="en-US" sz="1800" dirty="0">
                <a:latin typeface="Calibri"/>
                <a:cs typeface="Calibri"/>
              </a:rPr>
              <a:t> the</a:t>
            </a:r>
            <a:r>
              <a:rPr lang="en-US" sz="1800" spc="-2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bronchi </a:t>
            </a:r>
            <a:r>
              <a:rPr lang="en-US" sz="1800" dirty="0">
                <a:latin typeface="Calibri"/>
                <a:cs typeface="Calibri"/>
              </a:rPr>
              <a:t>and</a:t>
            </a:r>
            <a:r>
              <a:rPr lang="en-US" sz="1800" spc="-15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bronchioles.</a:t>
            </a:r>
            <a:endParaRPr lang="en-US" sz="1800" dirty="0">
              <a:latin typeface="Calibri"/>
              <a:cs typeface="Calibri"/>
            </a:endParaRPr>
          </a:p>
          <a:p>
            <a:pPr marL="12700" marR="198120">
              <a:lnSpc>
                <a:spcPct val="109300"/>
              </a:lnSpc>
              <a:spcBef>
                <a:spcPts val="815"/>
              </a:spcBef>
            </a:pPr>
            <a:r>
              <a:rPr lang="en-US" sz="1800" spc="-5" dirty="0">
                <a:latin typeface="Calibri"/>
                <a:cs typeface="Calibri"/>
              </a:rPr>
              <a:t>Mucus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is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</a:t>
            </a:r>
            <a:r>
              <a:rPr lang="en-US" sz="1800" spc="-5" dirty="0">
                <a:latin typeface="Calibri"/>
                <a:cs typeface="Calibri"/>
              </a:rPr>
              <a:t> suitable</a:t>
            </a:r>
            <a:r>
              <a:rPr lang="en-US" sz="1800" spc="-15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medium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for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bacteria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to</a:t>
            </a:r>
            <a:r>
              <a:rPr lang="en-US" sz="1800" spc="-1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grow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and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reproduce.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This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leads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to </a:t>
            </a:r>
            <a:r>
              <a:rPr lang="en-US" sz="1800" spc="-305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inflammation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known</a:t>
            </a:r>
            <a:r>
              <a:rPr lang="en-US" sz="1800" dirty="0">
                <a:latin typeface="Calibri"/>
                <a:cs typeface="Calibri"/>
              </a:rPr>
              <a:t> as </a:t>
            </a:r>
            <a:r>
              <a:rPr lang="en-US" sz="1800" spc="-5" dirty="0">
                <a:latin typeface="Calibri"/>
                <a:cs typeface="Calibri"/>
              </a:rPr>
              <a:t>bronchitis.</a:t>
            </a:r>
            <a:endParaRPr lang="en-US"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lang="en-US" sz="18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Emphysema</a:t>
            </a:r>
            <a:endParaRPr lang="en-US" sz="1800" dirty="0">
              <a:latin typeface="Calibri"/>
              <a:cs typeface="Calibri"/>
            </a:endParaRPr>
          </a:p>
          <a:p>
            <a:pPr marL="469265" marR="7620" indent="-228600">
              <a:lnSpc>
                <a:spcPct val="109300"/>
              </a:lnSpc>
              <a:spcBef>
                <a:spcPts val="819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en-US" sz="1800" dirty="0">
                <a:latin typeface="Calibri"/>
                <a:cs typeface="Calibri"/>
              </a:rPr>
              <a:t>It is </a:t>
            </a:r>
            <a:r>
              <a:rPr lang="en-US" sz="1800" spc="-5" dirty="0">
                <a:latin typeface="Calibri"/>
                <a:cs typeface="Calibri"/>
              </a:rPr>
              <a:t>breakdown of alveoli. Tar </a:t>
            </a:r>
            <a:r>
              <a:rPr lang="en-US" sz="1800" dirty="0">
                <a:latin typeface="Calibri"/>
                <a:cs typeface="Calibri"/>
              </a:rPr>
              <a:t>in </a:t>
            </a:r>
            <a:r>
              <a:rPr lang="en-US" sz="1800" spc="-5" dirty="0">
                <a:latin typeface="Calibri"/>
                <a:cs typeface="Calibri"/>
              </a:rPr>
              <a:t>tobacco smoke </a:t>
            </a:r>
            <a:r>
              <a:rPr lang="en-US" sz="1800" dirty="0">
                <a:latin typeface="Calibri"/>
                <a:cs typeface="Calibri"/>
              </a:rPr>
              <a:t>makes </a:t>
            </a:r>
            <a:r>
              <a:rPr lang="en-US" sz="1800" spc="-5" dirty="0">
                <a:latin typeface="Calibri"/>
                <a:cs typeface="Calibri"/>
              </a:rPr>
              <a:t>alveoli </a:t>
            </a:r>
            <a:r>
              <a:rPr lang="en-US" sz="1800" dirty="0">
                <a:latin typeface="Calibri"/>
                <a:cs typeface="Calibri"/>
              </a:rPr>
              <a:t>weak as 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some phagocytes</a:t>
            </a:r>
            <a:r>
              <a:rPr lang="en-US" sz="1800" spc="1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attack</a:t>
            </a:r>
            <a:r>
              <a:rPr lang="en-US" sz="1800" dirty="0">
                <a:latin typeface="Calibri"/>
                <a:cs typeface="Calibri"/>
              </a:rPr>
              <a:t> the </a:t>
            </a:r>
            <a:r>
              <a:rPr lang="en-US" sz="1800" spc="-5" dirty="0">
                <a:latin typeface="Calibri"/>
                <a:cs typeface="Calibri"/>
              </a:rPr>
              <a:t>elastic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fibers</a:t>
            </a:r>
            <a:r>
              <a:rPr lang="en-US" sz="1800" spc="1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of</a:t>
            </a:r>
            <a:r>
              <a:rPr lang="en-US" sz="1800" dirty="0">
                <a:latin typeface="Calibri"/>
                <a:cs typeface="Calibri"/>
              </a:rPr>
              <a:t> the </a:t>
            </a:r>
            <a:r>
              <a:rPr lang="en-US" sz="1800" spc="-5" dirty="0">
                <a:latin typeface="Calibri"/>
                <a:cs typeface="Calibri"/>
              </a:rPr>
              <a:t>alveoli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and</a:t>
            </a:r>
            <a:r>
              <a:rPr lang="en-US" sz="1800" spc="2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damage </a:t>
            </a:r>
            <a:r>
              <a:rPr lang="en-US" sz="1800" spc="-5" dirty="0">
                <a:latin typeface="Calibri"/>
                <a:cs typeface="Calibri"/>
              </a:rPr>
              <a:t>them.</a:t>
            </a:r>
            <a:endParaRPr lang="en-US" sz="1800" dirty="0">
              <a:latin typeface="Calibri"/>
              <a:cs typeface="Calibri"/>
            </a:endParaRPr>
          </a:p>
          <a:p>
            <a:pPr marL="469265" marR="5080" indent="-228600">
              <a:lnSpc>
                <a:spcPct val="108600"/>
              </a:lnSpc>
              <a:spcBef>
                <a:spcPts val="84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5" dirty="0">
                <a:latin typeface="Calibri"/>
                <a:cs typeface="Calibri"/>
              </a:rPr>
              <a:t> loss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of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elastic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fibers</a:t>
            </a:r>
            <a:r>
              <a:rPr lang="en-US" sz="1800" dirty="0">
                <a:latin typeface="Calibri"/>
                <a:cs typeface="Calibri"/>
              </a:rPr>
              <a:t> makes</a:t>
            </a:r>
            <a:r>
              <a:rPr lang="en-US" sz="1800" spc="1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it</a:t>
            </a:r>
            <a:r>
              <a:rPr lang="en-US" sz="1800" spc="-15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difficult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spc="-10" dirty="0">
                <a:latin typeface="Calibri"/>
                <a:cs typeface="Calibri"/>
              </a:rPr>
              <a:t>to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move </a:t>
            </a:r>
            <a:r>
              <a:rPr lang="en-US" sz="1800" dirty="0">
                <a:latin typeface="Calibri"/>
                <a:cs typeface="Calibri"/>
              </a:rPr>
              <a:t>air</a:t>
            </a:r>
            <a:r>
              <a:rPr lang="en-US" sz="1800" spc="1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out of</a:t>
            </a:r>
            <a:r>
              <a:rPr lang="en-US" sz="1800" spc="1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15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lungs.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The </a:t>
            </a:r>
            <a:r>
              <a:rPr lang="en-US" sz="1800" spc="-30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air remains</a:t>
            </a:r>
            <a:r>
              <a:rPr lang="en-US" sz="1800" spc="-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in </a:t>
            </a:r>
            <a:r>
              <a:rPr lang="en-US" sz="1800" spc="-5" dirty="0">
                <a:latin typeface="Calibri"/>
                <a:cs typeface="Calibri"/>
              </a:rPr>
              <a:t>the</a:t>
            </a:r>
            <a:r>
              <a:rPr lang="en-US" sz="1800" spc="-1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lungs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and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is </a:t>
            </a:r>
            <a:r>
              <a:rPr lang="en-US" sz="1800" spc="-5" dirty="0">
                <a:latin typeface="Calibri"/>
                <a:cs typeface="Calibri"/>
              </a:rPr>
              <a:t>not refreshed</a:t>
            </a:r>
            <a:r>
              <a:rPr lang="en-US" sz="1800" dirty="0">
                <a:latin typeface="Calibri"/>
                <a:cs typeface="Calibri"/>
              </a:rPr>
              <a:t> during</a:t>
            </a:r>
            <a:r>
              <a:rPr lang="en-US" sz="1800" spc="-1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ventilation.</a:t>
            </a:r>
            <a:endParaRPr lang="en-US" sz="1800" dirty="0">
              <a:latin typeface="Calibri"/>
              <a:cs typeface="Calibri"/>
            </a:endParaRPr>
          </a:p>
          <a:p>
            <a:pPr marL="509270" indent="-268605">
              <a:lnSpc>
                <a:spcPct val="100000"/>
              </a:lnSpc>
              <a:spcBef>
                <a:spcPts val="969"/>
              </a:spcBef>
              <a:buFont typeface="Arial"/>
              <a:buChar char="•"/>
              <a:tabLst>
                <a:tab pos="509270" algn="l"/>
                <a:tab pos="509905" algn="l"/>
              </a:tabLst>
            </a:pPr>
            <a:r>
              <a:rPr lang="en-US" sz="1800" dirty="0">
                <a:latin typeface="Calibri"/>
                <a:cs typeface="Calibri"/>
              </a:rPr>
              <a:t>Coughing</a:t>
            </a:r>
            <a:r>
              <a:rPr lang="en-US" sz="1800" spc="-3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bursts,</a:t>
            </a:r>
            <a:r>
              <a:rPr lang="en-US" sz="1800" spc="-2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weak</a:t>
            </a:r>
            <a:r>
              <a:rPr lang="en-US" sz="1800" spc="-2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alveoli.</a:t>
            </a:r>
          </a:p>
          <a:p>
            <a:pPr marL="509270" indent="-268605">
              <a:spcBef>
                <a:spcPts val="969"/>
              </a:spcBef>
              <a:buFont typeface="Arial"/>
              <a:buChar char="•"/>
              <a:tabLst>
                <a:tab pos="509270" algn="l"/>
                <a:tab pos="509905" algn="l"/>
              </a:tabLst>
            </a:pPr>
            <a:r>
              <a:rPr lang="en-US" sz="1800" dirty="0">
                <a:latin typeface="Calibri"/>
                <a:cs typeface="Calibri"/>
              </a:rPr>
              <a:t>This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reduces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5" dirty="0">
                <a:latin typeface="Calibri"/>
                <a:cs typeface="Calibri"/>
              </a:rPr>
              <a:t> absorbing surface, and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less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oxygen</a:t>
            </a:r>
            <a:r>
              <a:rPr lang="en-US" sz="1800" spc="-1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diffuses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into</a:t>
            </a:r>
            <a:r>
              <a:rPr lang="en-US" sz="1800" dirty="0">
                <a:latin typeface="Calibri"/>
                <a:cs typeface="Calibri"/>
              </a:rPr>
              <a:t> the </a:t>
            </a:r>
            <a:r>
              <a:rPr lang="en-US" sz="1800" spc="-5" dirty="0">
                <a:latin typeface="Calibri"/>
                <a:cs typeface="Calibri"/>
              </a:rPr>
              <a:t>blood, </a:t>
            </a:r>
            <a:r>
              <a:rPr lang="en-US" sz="1800" spc="-30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so</a:t>
            </a:r>
            <a:r>
              <a:rPr lang="en-US" sz="1800" dirty="0">
                <a:latin typeface="Calibri"/>
                <a:cs typeface="Calibri"/>
              </a:rPr>
              <a:t> the</a:t>
            </a:r>
            <a:r>
              <a:rPr lang="en-US" sz="1800" spc="-1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smoker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with</a:t>
            </a:r>
            <a:r>
              <a:rPr lang="en-US" sz="1800" dirty="0">
                <a:latin typeface="Calibri"/>
                <a:cs typeface="Calibri"/>
              </a:rPr>
              <a:t> least</a:t>
            </a:r>
            <a:r>
              <a:rPr lang="en-US" sz="1800" spc="-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exertion</a:t>
            </a:r>
            <a:r>
              <a:rPr lang="en-US" sz="1800" spc="5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feels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himself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breathless and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exhausted.</a:t>
            </a:r>
            <a:endParaRPr lang="en-US" sz="1800" dirty="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1080"/>
              </a:spcBef>
            </a:pPr>
            <a:r>
              <a:rPr lang="en-US" sz="18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Lung</a:t>
            </a:r>
            <a:r>
              <a:rPr lang="en-US" sz="1800" b="1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sz="18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Cancer</a:t>
            </a:r>
            <a:endParaRPr lang="en-US" sz="1800" dirty="0">
              <a:latin typeface="Calibri"/>
              <a:cs typeface="Calibri"/>
            </a:endParaRPr>
          </a:p>
          <a:p>
            <a:pPr marL="469265" marR="5080" indent="-228600" algn="just">
              <a:lnSpc>
                <a:spcPct val="109300"/>
              </a:lnSpc>
              <a:spcBef>
                <a:spcPts val="830"/>
              </a:spcBef>
              <a:buFont typeface="Arial"/>
              <a:buChar char="•"/>
              <a:tabLst>
                <a:tab pos="469900" algn="l"/>
              </a:tabLst>
            </a:pPr>
            <a:r>
              <a:rPr lang="en-US" sz="1800" spc="-5" dirty="0">
                <a:latin typeface="Calibri"/>
                <a:cs typeface="Calibri"/>
              </a:rPr>
              <a:t>Tar causes </a:t>
            </a:r>
            <a:r>
              <a:rPr lang="en-US" sz="1800" dirty="0">
                <a:latin typeface="Calibri"/>
                <a:cs typeface="Calibri"/>
              </a:rPr>
              <a:t>change </a:t>
            </a:r>
            <a:r>
              <a:rPr lang="en-US" sz="1800" spc="-5" dirty="0">
                <a:latin typeface="Calibri"/>
                <a:cs typeface="Calibri"/>
              </a:rPr>
              <a:t>(mutation) </a:t>
            </a:r>
            <a:r>
              <a:rPr lang="en-US" sz="1800" dirty="0">
                <a:latin typeface="Calibri"/>
                <a:cs typeface="Calibri"/>
              </a:rPr>
              <a:t>in the </a:t>
            </a:r>
            <a:r>
              <a:rPr lang="en-US" sz="1800" spc="-5" dirty="0">
                <a:latin typeface="Calibri"/>
                <a:cs typeface="Calibri"/>
              </a:rPr>
              <a:t>structure of DNA </a:t>
            </a:r>
            <a:r>
              <a:rPr lang="en-US" sz="1800" spc="-10" dirty="0">
                <a:latin typeface="Calibri"/>
                <a:cs typeface="Calibri"/>
              </a:rPr>
              <a:t>in </a:t>
            </a:r>
            <a:r>
              <a:rPr lang="en-US" sz="1800" dirty="0">
                <a:latin typeface="Calibri"/>
                <a:cs typeface="Calibri"/>
              </a:rPr>
              <a:t>the </a:t>
            </a:r>
            <a:r>
              <a:rPr lang="en-US" sz="1800" spc="-5" dirty="0">
                <a:latin typeface="Calibri"/>
                <a:cs typeface="Calibri"/>
              </a:rPr>
              <a:t>epithelial </a:t>
            </a:r>
            <a:r>
              <a:rPr lang="en-US" sz="1800" dirty="0">
                <a:latin typeface="Calibri"/>
                <a:cs typeface="Calibri"/>
              </a:rPr>
              <a:t>cells </a:t>
            </a:r>
            <a:r>
              <a:rPr lang="en-US" sz="1800" spc="-30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in the air </a:t>
            </a:r>
            <a:r>
              <a:rPr lang="en-US" sz="1800" spc="-5" dirty="0">
                <a:latin typeface="Calibri"/>
                <a:cs typeface="Calibri"/>
              </a:rPr>
              <a:t>passages/lungs. Cancerous </a:t>
            </a:r>
            <a:r>
              <a:rPr lang="en-US" sz="1800" dirty="0">
                <a:latin typeface="Calibri"/>
                <a:cs typeface="Calibri"/>
              </a:rPr>
              <a:t>cells divide </a:t>
            </a:r>
            <a:r>
              <a:rPr lang="en-US" sz="1800" spc="-5" dirty="0">
                <a:latin typeface="Calibri"/>
                <a:cs typeface="Calibri"/>
              </a:rPr>
              <a:t>rapidly </a:t>
            </a:r>
            <a:r>
              <a:rPr lang="en-US" sz="1800" dirty="0">
                <a:latin typeface="Calibri"/>
                <a:cs typeface="Calibri"/>
              </a:rPr>
              <a:t>out </a:t>
            </a:r>
            <a:r>
              <a:rPr lang="en-US" sz="1800" spc="-5" dirty="0">
                <a:latin typeface="Calibri"/>
                <a:cs typeface="Calibri"/>
              </a:rPr>
              <a:t>of control and 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form</a:t>
            </a:r>
            <a:r>
              <a:rPr lang="en-US" sz="1800" spc="-1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</a:t>
            </a:r>
            <a:r>
              <a:rPr lang="en-US" sz="1800" spc="-5" dirty="0">
                <a:latin typeface="Calibri"/>
                <a:cs typeface="Calibri"/>
              </a:rPr>
              <a:t> tumor.</a:t>
            </a:r>
            <a:endParaRPr lang="en-US" sz="1800" dirty="0">
              <a:latin typeface="Calibri"/>
              <a:cs typeface="Calibri"/>
            </a:endParaRPr>
          </a:p>
          <a:p>
            <a:pPr marL="469265" marR="15240" indent="-228600" algn="just">
              <a:lnSpc>
                <a:spcPct val="108600"/>
              </a:lnSpc>
              <a:spcBef>
                <a:spcPts val="840"/>
              </a:spcBef>
              <a:buFont typeface="Arial"/>
              <a:buChar char="•"/>
              <a:tabLst>
                <a:tab pos="469900" algn="l"/>
              </a:tabLst>
            </a:pPr>
            <a:r>
              <a:rPr lang="en-US" sz="1800" spc="-5" dirty="0">
                <a:latin typeface="Calibri"/>
                <a:cs typeface="Calibri"/>
              </a:rPr>
              <a:t>Experimental evidence </a:t>
            </a:r>
            <a:r>
              <a:rPr lang="en-US" sz="1800" dirty="0">
                <a:latin typeface="Calibri"/>
                <a:cs typeface="Calibri"/>
              </a:rPr>
              <a:t>shows that </a:t>
            </a:r>
            <a:r>
              <a:rPr lang="en-US" sz="1800" spc="-5" dirty="0" err="1">
                <a:latin typeface="Calibri"/>
                <a:cs typeface="Calibri"/>
              </a:rPr>
              <a:t>tumours</a:t>
            </a:r>
            <a:r>
              <a:rPr lang="en-US" sz="1800" spc="-5" dirty="0">
                <a:latin typeface="Calibri"/>
                <a:cs typeface="Calibri"/>
              </a:rPr>
              <a:t> develop </a:t>
            </a:r>
            <a:r>
              <a:rPr lang="en-US" sz="1800" spc="-10" dirty="0">
                <a:latin typeface="Calibri"/>
                <a:cs typeface="Calibri"/>
              </a:rPr>
              <a:t>in </a:t>
            </a:r>
            <a:r>
              <a:rPr lang="en-US" sz="1800" spc="-5" dirty="0">
                <a:latin typeface="Calibri"/>
                <a:cs typeface="Calibri"/>
              </a:rPr>
              <a:t>animals exposed </a:t>
            </a:r>
            <a:r>
              <a:rPr lang="en-US" sz="1800" dirty="0">
                <a:latin typeface="Calibri"/>
                <a:cs typeface="Calibri"/>
              </a:rPr>
              <a:t>to </a:t>
            </a:r>
            <a:r>
              <a:rPr lang="en-US" sz="1800" spc="-30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cigarette</a:t>
            </a:r>
            <a:r>
              <a:rPr lang="en-US" sz="1800" spc="-2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smoke.</a:t>
            </a:r>
            <a:endParaRPr lang="en-US" sz="1800" dirty="0">
              <a:latin typeface="Calibri"/>
              <a:cs typeface="Calibri"/>
            </a:endParaRPr>
          </a:p>
          <a:p>
            <a:pPr marL="469265" indent="-228600">
              <a:lnSpc>
                <a:spcPct val="100000"/>
              </a:lnSpc>
              <a:spcBef>
                <a:spcPts val="97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en-US" sz="1800" spc="-5" dirty="0">
                <a:latin typeface="Calibri"/>
                <a:cs typeface="Calibri"/>
              </a:rPr>
              <a:t>Carcinogens</a:t>
            </a:r>
            <a:r>
              <a:rPr lang="en-US" sz="1800" spc="-1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have</a:t>
            </a:r>
            <a:r>
              <a:rPr lang="en-US" sz="1800" spc="-1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been</a:t>
            </a:r>
            <a:r>
              <a:rPr lang="en-US" sz="1800" dirty="0">
                <a:latin typeface="Calibri"/>
                <a:cs typeface="Calibri"/>
              </a:rPr>
              <a:t> identified</a:t>
            </a:r>
            <a:r>
              <a:rPr lang="en-US" sz="1800" spc="-5" dirty="0">
                <a:latin typeface="Calibri"/>
                <a:cs typeface="Calibri"/>
              </a:rPr>
              <a:t> </a:t>
            </a:r>
            <a:r>
              <a:rPr lang="en-US" sz="1800" spc="-10" dirty="0">
                <a:latin typeface="Calibri"/>
                <a:cs typeface="Calibri"/>
              </a:rPr>
              <a:t>in</a:t>
            </a:r>
            <a:r>
              <a:rPr lang="en-US" sz="1800" dirty="0">
                <a:latin typeface="Calibri"/>
                <a:cs typeface="Calibri"/>
              </a:rPr>
              <a:t> tar.</a:t>
            </a:r>
          </a:p>
          <a:p>
            <a:pPr marL="509270" indent="-268605">
              <a:lnSpc>
                <a:spcPct val="100000"/>
              </a:lnSpc>
              <a:spcBef>
                <a:spcPts val="969"/>
              </a:spcBef>
              <a:buFont typeface="Arial"/>
              <a:buChar char="•"/>
              <a:tabLst>
                <a:tab pos="509270" algn="l"/>
                <a:tab pos="509905" algn="l"/>
              </a:tabLst>
            </a:pPr>
            <a:endParaRPr 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5422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7DB4B5-1DAB-4868-B025-C2AAA6D60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87594"/>
            <a:ext cx="10905066" cy="589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44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897-AB5B-4761-BCD5-F08BDDD55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Carbon Monoxide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43D98-13B2-495A-8B62-50ACB7CA0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lang="en-US" sz="2000" b="1" i="1" spc="-5" dirty="0">
                <a:latin typeface="Calibri"/>
                <a:cs typeface="Calibri"/>
              </a:rPr>
              <a:t>Carbon</a:t>
            </a:r>
            <a:r>
              <a:rPr lang="en-US" sz="2000" b="1" i="1" dirty="0">
                <a:latin typeface="Calibri"/>
                <a:cs typeface="Calibri"/>
              </a:rPr>
              <a:t> </a:t>
            </a:r>
            <a:r>
              <a:rPr lang="en-US" sz="2000" b="1" i="1" spc="-5" dirty="0">
                <a:latin typeface="Calibri"/>
                <a:cs typeface="Calibri"/>
              </a:rPr>
              <a:t>monoxide</a:t>
            </a:r>
            <a:r>
              <a:rPr lang="en-US" sz="2000" b="1" i="1" spc="5" dirty="0">
                <a:latin typeface="Calibri"/>
                <a:cs typeface="Calibri"/>
              </a:rPr>
              <a:t> </a:t>
            </a:r>
            <a:r>
              <a:rPr lang="en-US" sz="2000" b="1" i="1" dirty="0">
                <a:latin typeface="Calibri"/>
                <a:cs typeface="Calibri"/>
              </a:rPr>
              <a:t>is</a:t>
            </a:r>
            <a:r>
              <a:rPr lang="en-US" sz="2000" b="1" i="1" spc="-10" dirty="0">
                <a:latin typeface="Calibri"/>
                <a:cs typeface="Calibri"/>
              </a:rPr>
              <a:t> </a:t>
            </a:r>
            <a:r>
              <a:rPr lang="en-US" sz="2000" b="1" i="1" dirty="0">
                <a:latin typeface="Calibri"/>
                <a:cs typeface="Calibri"/>
              </a:rPr>
              <a:t>very</a:t>
            </a:r>
            <a:r>
              <a:rPr lang="en-US" sz="2000" b="1" i="1" spc="-5" dirty="0">
                <a:latin typeface="Calibri"/>
                <a:cs typeface="Calibri"/>
              </a:rPr>
              <a:t> poisons</a:t>
            </a:r>
            <a:r>
              <a:rPr lang="en-US" sz="2000" b="1" i="1" dirty="0">
                <a:latin typeface="Calibri"/>
                <a:cs typeface="Calibri"/>
              </a:rPr>
              <a:t> </a:t>
            </a:r>
            <a:r>
              <a:rPr lang="en-US" sz="2000" b="1" i="1" spc="-5" dirty="0">
                <a:latin typeface="Calibri"/>
                <a:cs typeface="Calibri"/>
              </a:rPr>
              <a:t>and</a:t>
            </a:r>
            <a:r>
              <a:rPr lang="en-US" sz="2000" b="1" i="1" spc="5" dirty="0">
                <a:latin typeface="Calibri"/>
                <a:cs typeface="Calibri"/>
              </a:rPr>
              <a:t> </a:t>
            </a:r>
            <a:r>
              <a:rPr lang="en-US" sz="2000" b="1" i="1" spc="-5" dirty="0">
                <a:latin typeface="Calibri"/>
                <a:cs typeface="Calibri"/>
              </a:rPr>
              <a:t>can</a:t>
            </a:r>
            <a:r>
              <a:rPr lang="en-US" sz="2000" b="1" i="1" spc="-10" dirty="0">
                <a:latin typeface="Calibri"/>
                <a:cs typeface="Calibri"/>
              </a:rPr>
              <a:t> </a:t>
            </a:r>
            <a:r>
              <a:rPr lang="en-US" sz="2000" b="1" i="1" dirty="0">
                <a:latin typeface="Calibri"/>
                <a:cs typeface="Calibri"/>
              </a:rPr>
              <a:t>kill if</a:t>
            </a:r>
            <a:r>
              <a:rPr lang="en-US" sz="2000" b="1" i="1" spc="5" dirty="0">
                <a:latin typeface="Calibri"/>
                <a:cs typeface="Calibri"/>
              </a:rPr>
              <a:t> </a:t>
            </a:r>
            <a:r>
              <a:rPr lang="en-US" sz="2000" b="1" i="1" spc="-5" dirty="0">
                <a:latin typeface="Calibri"/>
                <a:cs typeface="Calibri"/>
              </a:rPr>
              <a:t>inhaled</a:t>
            </a:r>
            <a:r>
              <a:rPr lang="en-US" sz="2000" b="1" i="1" spc="5" dirty="0">
                <a:latin typeface="Calibri"/>
                <a:cs typeface="Calibri"/>
              </a:rPr>
              <a:t> </a:t>
            </a:r>
            <a:r>
              <a:rPr lang="en-US" sz="2000" b="1" i="1" spc="-10" dirty="0">
                <a:latin typeface="Calibri"/>
                <a:cs typeface="Calibri"/>
              </a:rPr>
              <a:t>in</a:t>
            </a:r>
            <a:r>
              <a:rPr lang="en-US" sz="2000" b="1" i="1" dirty="0">
                <a:latin typeface="Calibri"/>
                <a:cs typeface="Calibri"/>
              </a:rPr>
              <a:t> </a:t>
            </a:r>
            <a:r>
              <a:rPr lang="en-US" sz="2000" b="1" i="1" spc="-5" dirty="0">
                <a:latin typeface="Calibri"/>
                <a:cs typeface="Calibri"/>
              </a:rPr>
              <a:t>large</a:t>
            </a:r>
            <a:r>
              <a:rPr lang="en-US" sz="2000" b="1" i="1" dirty="0">
                <a:latin typeface="Calibri"/>
                <a:cs typeface="Calibri"/>
              </a:rPr>
              <a:t> amounts,</a:t>
            </a:r>
            <a:r>
              <a:rPr lang="en-US" sz="2000" b="1" i="1" spc="-5" dirty="0">
                <a:latin typeface="Calibri"/>
                <a:cs typeface="Calibri"/>
              </a:rPr>
              <a:t> How?</a:t>
            </a:r>
            <a:endParaRPr lang="en-US" sz="2000" dirty="0">
              <a:latin typeface="Calibri"/>
              <a:cs typeface="Calibri"/>
            </a:endParaRPr>
          </a:p>
          <a:p>
            <a:pPr marL="469265" marR="592455" indent="-228600">
              <a:lnSpc>
                <a:spcPct val="108600"/>
              </a:lnSpc>
              <a:spcBef>
                <a:spcPts val="83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en-US" sz="2000" dirty="0">
                <a:latin typeface="Calibri"/>
                <a:cs typeface="Calibri"/>
              </a:rPr>
              <a:t>Carbon </a:t>
            </a:r>
            <a:r>
              <a:rPr lang="en-US" sz="2000" spc="-5" dirty="0">
                <a:latin typeface="Calibri"/>
                <a:cs typeface="Calibri"/>
              </a:rPr>
              <a:t>monoxide can combine with </a:t>
            </a:r>
            <a:r>
              <a:rPr lang="en-US" sz="2000" spc="-5" dirty="0" err="1">
                <a:latin typeface="Calibri"/>
                <a:cs typeface="Calibri"/>
              </a:rPr>
              <a:t>haemoglobin</a:t>
            </a:r>
            <a:r>
              <a:rPr lang="en-US" sz="2000" spc="-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to </a:t>
            </a:r>
            <a:r>
              <a:rPr lang="en-US" sz="2000" spc="-5" dirty="0">
                <a:latin typeface="Calibri"/>
                <a:cs typeface="Calibri"/>
              </a:rPr>
              <a:t>form </a:t>
            </a:r>
            <a:r>
              <a:rPr lang="en-US" sz="2000" dirty="0">
                <a:latin typeface="Calibri"/>
                <a:cs typeface="Calibri"/>
              </a:rPr>
              <a:t>a stable </a:t>
            </a:r>
            <a:r>
              <a:rPr lang="en-US" sz="2000" spc="-305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compound called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spc="-5" dirty="0" err="1">
                <a:latin typeface="Calibri"/>
                <a:cs typeface="Calibri"/>
              </a:rPr>
              <a:t>carboxyhaemoglobin</a:t>
            </a:r>
            <a:r>
              <a:rPr lang="en-US" sz="2000" spc="-5" dirty="0">
                <a:latin typeface="Calibri"/>
                <a:cs typeface="Calibri"/>
              </a:rPr>
              <a:t>.</a:t>
            </a:r>
            <a:endParaRPr lang="en-US" sz="2000" dirty="0">
              <a:latin typeface="Calibri"/>
              <a:cs typeface="Calibri"/>
            </a:endParaRPr>
          </a:p>
          <a:p>
            <a:pPr marL="469265" indent="-228600">
              <a:lnSpc>
                <a:spcPct val="100000"/>
              </a:lnSpc>
              <a:spcBef>
                <a:spcPts val="97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en-US" sz="2000" dirty="0">
                <a:latin typeface="Calibri"/>
                <a:cs typeface="Calibri"/>
              </a:rPr>
              <a:t>This </a:t>
            </a:r>
            <a:r>
              <a:rPr lang="en-US" sz="2000" spc="-5" dirty="0">
                <a:latin typeface="Calibri"/>
                <a:cs typeface="Calibri"/>
              </a:rPr>
              <a:t>reduces</a:t>
            </a:r>
            <a:r>
              <a:rPr lang="en-US" sz="2000" dirty="0">
                <a:latin typeface="Calibri"/>
                <a:cs typeface="Calibri"/>
              </a:rPr>
              <a:t> the</a:t>
            </a:r>
            <a:r>
              <a:rPr lang="en-US" sz="2000" spc="-5" dirty="0">
                <a:latin typeface="Calibri"/>
                <a:cs typeface="Calibri"/>
              </a:rPr>
              <a:t> oxygen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carrying</a:t>
            </a:r>
            <a:r>
              <a:rPr lang="en-US" sz="2000" spc="-10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capacity</a:t>
            </a:r>
            <a:r>
              <a:rPr lang="en-US" sz="2000" spc="-15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of</a:t>
            </a:r>
            <a:r>
              <a:rPr lang="en-US" sz="2000" dirty="0">
                <a:latin typeface="Calibri"/>
                <a:cs typeface="Calibri"/>
              </a:rPr>
              <a:t> the</a:t>
            </a:r>
            <a:r>
              <a:rPr lang="en-US" sz="2000" spc="-10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blood.</a:t>
            </a:r>
            <a:endParaRPr lang="en-US" sz="2000" dirty="0">
              <a:latin typeface="Calibri"/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854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A6017-BD73-4D74-8DF2-BFC70C28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</a:br>
            <a:br>
              <a:rPr lang="en-US" sz="4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</a:br>
            <a:r>
              <a:rPr lang="en-US" sz="4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Carbon</a:t>
            </a:r>
            <a:r>
              <a:rPr lang="en-US" sz="4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sz="4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dioxide</a:t>
            </a:r>
            <a:r>
              <a:rPr lang="en-US" sz="4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sz="48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</a:t>
            </a:r>
            <a:r>
              <a:rPr lang="en-US" sz="4800" b="1" i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sz="48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exhaled</a:t>
            </a:r>
            <a:r>
              <a:rPr lang="en-US" sz="4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sz="48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air</a:t>
            </a:r>
            <a:br>
              <a:rPr lang="en-US" sz="4800" dirty="0">
                <a:latin typeface="Calibri"/>
                <a:cs typeface="Calibri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A32B95-D7DE-41D5-970C-B5910763F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1880" y="2108200"/>
            <a:ext cx="8908565" cy="3760788"/>
          </a:xfrm>
        </p:spPr>
      </p:pic>
    </p:spTree>
    <p:extLst>
      <p:ext uri="{BB962C8B-B14F-4D97-AF65-F5344CB8AC3E}">
        <p14:creationId xmlns:p14="http://schemas.microsoft.com/office/powerpoint/2010/main" val="2172296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48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F905C-9FD7-4917-B22F-66C0E7438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209" y="560438"/>
            <a:ext cx="6391582" cy="581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55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2C5EA-F0F4-4D5F-98A1-3CCD08483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558"/>
            <a:ext cx="12192000" cy="5792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9313C7-1971-4DBF-A1B7-C0643006D300}"/>
              </a:ext>
            </a:extLst>
          </p:cNvPr>
          <p:cNvSpPr txBox="1"/>
          <p:nvPr/>
        </p:nvSpPr>
        <p:spPr>
          <a:xfrm>
            <a:off x="304800" y="5371381"/>
            <a:ext cx="595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N.B.Cartilage</a:t>
            </a:r>
            <a:r>
              <a:rPr lang="en-US" dirty="0"/>
              <a:t> keeps the lumen of the trachea open </a:t>
            </a:r>
          </a:p>
        </p:txBody>
      </p:sp>
    </p:spTree>
    <p:extLst>
      <p:ext uri="{BB962C8B-B14F-4D97-AF65-F5344CB8AC3E}">
        <p14:creationId xmlns:p14="http://schemas.microsoft.com/office/powerpoint/2010/main" val="3601122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83964-8C48-4966-9E95-82042FB9B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791"/>
            <a:ext cx="12192000" cy="559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28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984936-4CA7-47D7-B9FB-ABF98153B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77" y="80513"/>
            <a:ext cx="9178506" cy="627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61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87A7E-5999-4096-8E3F-8112C163A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8" y="389404"/>
            <a:ext cx="11754929" cy="607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34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093BDB-2DFA-4F7A-ACB8-20CD4D54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0" y="156410"/>
            <a:ext cx="11565148" cy="615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56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68964E2-160D-4927-866F-C2649EB6D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187" y="905933"/>
            <a:ext cx="8841629" cy="4097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5C1545-29FE-4840-88A8-15BA00A99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49" y="5198853"/>
            <a:ext cx="10949796" cy="101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91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01084BE1ADCC46A9E77BFB2C94437B" ma:contentTypeVersion="2" ma:contentTypeDescription="Create a new document." ma:contentTypeScope="" ma:versionID="60dfd34f9b65ca331405483631c1d436">
  <xsd:schema xmlns:xsd="http://www.w3.org/2001/XMLSchema" xmlns:xs="http://www.w3.org/2001/XMLSchema" xmlns:p="http://schemas.microsoft.com/office/2006/metadata/properties" xmlns:ns2="70f93f18-f546-4dbd-b78c-67955664e11f" targetNamespace="http://schemas.microsoft.com/office/2006/metadata/properties" ma:root="true" ma:fieldsID="cca456afa667d2ac1cdf160e5bb09dae" ns2:_="">
    <xsd:import namespace="70f93f18-f546-4dbd-b78c-67955664e1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f93f18-f546-4dbd-b78c-67955664e1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FD8719-CFC5-41E3-98F0-057BE6D0784A}"/>
</file>

<file path=docProps/app.xml><?xml version="1.0" encoding="utf-8"?>
<Properties xmlns="http://schemas.openxmlformats.org/officeDocument/2006/extended-properties" xmlns:vt="http://schemas.openxmlformats.org/officeDocument/2006/docPropsVTypes">
  <Template>{05E9564C-D93C-450B-9BC3-DB1DDC5E429D}tf22712842_win32</Template>
  <TotalTime>47</TotalTime>
  <Words>457</Words>
  <Application>Microsoft Office PowerPoint</Application>
  <PresentationFormat>Widescreen</PresentationFormat>
  <Paragraphs>41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Bookman Old Style</vt:lpstr>
      <vt:lpstr>Calibri</vt:lpstr>
      <vt:lpstr>Franklin Gothic Book</vt:lpstr>
      <vt:lpstr>1_RetrospectVTI</vt:lpstr>
      <vt:lpstr>Gas Exchange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Breathing Rate</vt:lpstr>
      <vt:lpstr>PowerPoint Presentation</vt:lpstr>
      <vt:lpstr>PowerPoint Presentation</vt:lpstr>
      <vt:lpstr>What stimulates increased breathing during exercise?</vt:lpstr>
      <vt:lpstr>Effects of tobacco smoke and air pollution on gaseous exchange structures</vt:lpstr>
      <vt:lpstr>PowerPoint Presentation</vt:lpstr>
      <vt:lpstr>Effect of Carbon Monoxide</vt:lpstr>
      <vt:lpstr>  Carbon dioxide in exhaled air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Gas Exchange</dc:title>
  <dc:creator>marwa M</dc:creator>
  <cp:lastModifiedBy>marwa M</cp:lastModifiedBy>
  <cp:revision>1</cp:revision>
  <dcterms:created xsi:type="dcterms:W3CDTF">2022-05-06T11:27:35Z</dcterms:created>
  <dcterms:modified xsi:type="dcterms:W3CDTF">2022-05-06T12:15:20Z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0x0101000601084BE1ADCC46A9E77BFB2C94437B</vt:lpwstr>
  </property>
</Properties>
</file>